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8" r:id="rId1"/>
  </p:sldMasterIdLst>
  <p:notesMasterIdLst>
    <p:notesMasterId r:id="rId22"/>
  </p:notesMasterIdLst>
  <p:sldIdLst>
    <p:sldId id="256" r:id="rId2"/>
    <p:sldId id="274" r:id="rId3"/>
    <p:sldId id="257" r:id="rId4"/>
    <p:sldId id="275" r:id="rId5"/>
    <p:sldId id="272" r:id="rId6"/>
    <p:sldId id="273" r:id="rId7"/>
    <p:sldId id="264" r:id="rId8"/>
    <p:sldId id="279" r:id="rId9"/>
    <p:sldId id="280" r:id="rId10"/>
    <p:sldId id="281" r:id="rId11"/>
    <p:sldId id="288" r:id="rId12"/>
    <p:sldId id="282" r:id="rId13"/>
    <p:sldId id="284" r:id="rId14"/>
    <p:sldId id="267" r:id="rId15"/>
    <p:sldId id="268" r:id="rId16"/>
    <p:sldId id="286" r:id="rId17"/>
    <p:sldId id="278" r:id="rId18"/>
    <p:sldId id="271" r:id="rId19"/>
    <p:sldId id="270" r:id="rId20"/>
    <p:sldId id="28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74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Успеваемость</c:v>
                </c:pt>
              </c:strCache>
            </c:strRef>
          </c:tx>
          <c:dLbls>
            <c:txPr>
              <a:bodyPr/>
              <a:lstStyle/>
              <a:p>
                <a:pPr>
                  <a:defRPr sz="1800" b="1" i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2"/>
                <c:pt idx="0">
                  <c:v>Итоги педагог.практики студентов 4 курса</c:v>
                </c:pt>
                <c:pt idx="1">
                  <c:v>Итоги педагог.практики студентов 5 курса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1</c:v>
                </c:pt>
                <c:pt idx="1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Качественный показатель</c:v>
                </c:pt>
              </c:strCache>
            </c:strRef>
          </c:tx>
          <c:dLbls>
            <c:dLbl>
              <c:idx val="0"/>
              <c:layout>
                <c:manualLayout>
                  <c:x val="2.4691358024691416E-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1.6975308641975353E-2"/>
                  <c:y val="5.0793295285022572E-3"/>
                </c:manualLayout>
              </c:layout>
              <c:showVal val="1"/>
            </c:dLbl>
            <c:txPr>
              <a:bodyPr/>
              <a:lstStyle/>
              <a:p>
                <a:pPr>
                  <a:defRPr b="1" i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2"/>
                <c:pt idx="0">
                  <c:v>Итоги педагог.практики студентов 4 курса</c:v>
                </c:pt>
                <c:pt idx="1">
                  <c:v>Итоги педагог.практики студентов 5 курса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0.95000000000000062</c:v>
                </c:pt>
                <c:pt idx="1">
                  <c:v>0.96000000000000063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Средний балл</c:v>
                </c:pt>
              </c:strCache>
            </c:strRef>
          </c:tx>
          <c:dLbls>
            <c:dLbl>
              <c:idx val="0"/>
              <c:layout>
                <c:manualLayout>
                  <c:x val="7.716049382716075E-3"/>
                  <c:y val="5.0793295285022529E-3"/>
                </c:manualLayout>
              </c:layout>
              <c:tx>
                <c:rich>
                  <a:bodyPr/>
                  <a:lstStyle/>
                  <a:p>
                    <a:r>
                      <a:rPr lang="en-US" b="1" i="1" smtClean="0">
                        <a:latin typeface="Times New Roman" pitchFamily="18" charset="0"/>
                        <a:cs typeface="Times New Roman" pitchFamily="18" charset="0"/>
                      </a:rPr>
                      <a:t>4,7</a:t>
                    </a:r>
                    <a:endParaRPr lang="en-US" b="1" i="1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1"/>
              <c:layout>
                <c:manualLayout>
                  <c:x val="9.2592592592593004E-3"/>
                  <c:y val="5.0793295285022529E-3"/>
                </c:manualLayout>
              </c:layout>
              <c:tx>
                <c:rich>
                  <a:bodyPr/>
                  <a:lstStyle/>
                  <a:p>
                    <a:r>
                      <a:rPr lang="en-US" b="1" i="1" smtClean="0">
                        <a:latin typeface="Times New Roman" pitchFamily="18" charset="0"/>
                        <a:cs typeface="Times New Roman" pitchFamily="18" charset="0"/>
                      </a:rPr>
                      <a:t>4,7</a:t>
                    </a:r>
                    <a:endParaRPr lang="en-US" b="1" i="1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 i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2"/>
                <c:pt idx="0">
                  <c:v>Итоги педагог.практики студентов 4 курса</c:v>
                </c:pt>
                <c:pt idx="1">
                  <c:v>Итоги педагог.практики студентов 5 курса</c:v>
                </c:pt>
              </c:strCache>
            </c:strRef>
          </c:cat>
          <c:val>
            <c:numRef>
              <c:f>Лист1!$D$2:$D$5</c:f>
              <c:numCache>
                <c:formatCode>0.00%</c:formatCode>
                <c:ptCount val="4"/>
                <c:pt idx="0">
                  <c:v>4.7000000000000049E-2</c:v>
                </c:pt>
                <c:pt idx="1">
                  <c:v>4.7000000000000049E-2</c:v>
                </c:pt>
              </c:numCache>
            </c:numRef>
          </c:val>
        </c:ser>
        <c:shape val="cylinder"/>
        <c:axId val="49776128"/>
        <c:axId val="49777664"/>
        <c:axId val="0"/>
      </c:bar3DChart>
      <c:catAx>
        <c:axId val="49776128"/>
        <c:scaling>
          <c:orientation val="minMax"/>
        </c:scaling>
        <c:axPos val="b"/>
        <c:tickLblPos val="nextTo"/>
        <c:txPr>
          <a:bodyPr rot="0" anchor="t" anchorCtr="1"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9777664"/>
        <c:crosses val="autoZero"/>
        <c:lblAlgn val="ctr"/>
        <c:lblOffset val="100"/>
      </c:catAx>
      <c:valAx>
        <c:axId val="49777664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977612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B1F670-61D9-41E8-A296-FFE555E03139}" type="datetimeFigureOut">
              <a:rPr lang="ru-RU" smtClean="0"/>
              <a:pPr/>
              <a:t>03.04.2020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41BA9-C21F-446B-9DC3-A717C74E5B7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41BA9-C21F-446B-9DC3-A717C74E5B77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B306-2DC5-47A9-8DD7-A9E57DBA5C18}" type="datetimeFigureOut">
              <a:rPr lang="ru-RU" smtClean="0"/>
              <a:pPr/>
              <a:t>03.04.2020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BCDDD-618C-454A-B873-6038FCF17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B306-2DC5-47A9-8DD7-A9E57DBA5C18}" type="datetimeFigureOut">
              <a:rPr lang="ru-RU" smtClean="0"/>
              <a:pPr/>
              <a:t>03.04.2020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BCDDD-618C-454A-B873-6038FCF17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B306-2DC5-47A9-8DD7-A9E57DBA5C18}" type="datetimeFigureOut">
              <a:rPr lang="ru-RU" smtClean="0"/>
              <a:pPr/>
              <a:t>03.04.2020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BCDDD-618C-454A-B873-6038FCF17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B306-2DC5-47A9-8DD7-A9E57DBA5C18}" type="datetimeFigureOut">
              <a:rPr lang="ru-RU" smtClean="0"/>
              <a:pPr/>
              <a:t>03.04.2020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BCDDD-618C-454A-B873-6038FCF17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B306-2DC5-47A9-8DD7-A9E57DBA5C18}" type="datetimeFigureOut">
              <a:rPr lang="ru-RU" smtClean="0"/>
              <a:pPr/>
              <a:t>03.04.2020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BCDDD-618C-454A-B873-6038FCF17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B306-2DC5-47A9-8DD7-A9E57DBA5C18}" type="datetimeFigureOut">
              <a:rPr lang="ru-RU" smtClean="0"/>
              <a:pPr/>
              <a:t>03.04.2020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BCDDD-618C-454A-B873-6038FCF17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B306-2DC5-47A9-8DD7-A9E57DBA5C18}" type="datetimeFigureOut">
              <a:rPr lang="ru-RU" smtClean="0"/>
              <a:pPr/>
              <a:t>03.04.2020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BCDDD-618C-454A-B873-6038FCF17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B306-2DC5-47A9-8DD7-A9E57DBA5C18}" type="datetimeFigureOut">
              <a:rPr lang="ru-RU" smtClean="0"/>
              <a:pPr/>
              <a:t>03.04.2020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BCDDD-618C-454A-B873-6038FCF17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B306-2DC5-47A9-8DD7-A9E57DBA5C18}" type="datetimeFigureOut">
              <a:rPr lang="ru-RU" smtClean="0"/>
              <a:pPr/>
              <a:t>03.04.2020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BCDDD-618C-454A-B873-6038FCF17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B306-2DC5-47A9-8DD7-A9E57DBA5C18}" type="datetimeFigureOut">
              <a:rPr lang="ru-RU" smtClean="0"/>
              <a:pPr/>
              <a:t>03.04.2020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BCDDD-618C-454A-B873-6038FCF17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B306-2DC5-47A9-8DD7-A9E57DBA5C18}" type="datetimeFigureOut">
              <a:rPr lang="ru-RU" smtClean="0"/>
              <a:pPr/>
              <a:t>03.04.2020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BCDDD-618C-454A-B873-6038FCF17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DB306-2DC5-47A9-8DD7-A9E57DBA5C18}" type="datetimeFigureOut">
              <a:rPr lang="ru-RU" smtClean="0"/>
              <a:pPr/>
              <a:t>03.04.2020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BCDDD-618C-454A-B873-6038FCF17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9" r:id="rId1"/>
    <p:sldLayoutId id="2147484250" r:id="rId2"/>
    <p:sldLayoutId id="2147484251" r:id="rId3"/>
    <p:sldLayoutId id="2147484252" r:id="rId4"/>
    <p:sldLayoutId id="2147484253" r:id="rId5"/>
    <p:sldLayoutId id="2147484254" r:id="rId6"/>
    <p:sldLayoutId id="2147484255" r:id="rId7"/>
    <p:sldLayoutId id="2147484256" r:id="rId8"/>
    <p:sldLayoutId id="2147484257" r:id="rId9"/>
    <p:sldLayoutId id="2147484258" r:id="rId10"/>
    <p:sldLayoutId id="21474842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1428736"/>
            <a:ext cx="8572560" cy="4286281"/>
          </a:xfrm>
        </p:spPr>
        <p:txBody>
          <a:bodyPr>
            <a:noAutofit/>
          </a:bodyPr>
          <a:lstStyle/>
          <a:p>
            <a: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СТРАТЕГИЯ РАЗВИТИЯ КАФЕДРЫ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ГЯиМП</a:t>
            </a:r>
            <a: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2018- 2022 гг.</a:t>
            </a:r>
            <a:r>
              <a:rPr lang="ru-RU" sz="32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>
                <a:solidFill>
                  <a:srgbClr val="C00000"/>
                </a:solidFill>
                <a:latin typeface="+mn-lt"/>
              </a:rPr>
              <a:t/>
            </a:r>
            <a:br>
              <a:rPr lang="ru-RU" sz="3200" i="1" dirty="0">
                <a:solidFill>
                  <a:srgbClr val="C00000"/>
                </a:solidFill>
                <a:latin typeface="+mn-lt"/>
              </a:rPr>
            </a:br>
            <a:endParaRPr lang="ru-RU" sz="3200" i="1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algn="ctr">
              <a:buNone/>
            </a:pPr>
            <a:r>
              <a:rPr lang="ru-RU" sz="6400" b="1" i="1" dirty="0" smtClean="0">
                <a:latin typeface="Times New Roman" pitchFamily="18" charset="0"/>
                <a:cs typeface="Times New Roman" pitchFamily="18" charset="0"/>
              </a:rPr>
              <a:t>УЧЕБНО-МЕТОДИЧЕСКАЯ РАБОТА КАФЕДРЫ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4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1. Изучение передового педагогического опыта и новаторских методик преподавания иностранных языков; организация и проведение открытых занятий; создание проблемных коммуникативных учебных ситуаций, побуждающих студентов к активному высказыванию на иностранном языке;</a:t>
            </a:r>
          </a:p>
          <a:p>
            <a:pPr fontAlgn="base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2. Разработка тестовых заданий по грамматике, лексике английского, немецкого языков с целью изучения коммуникативного потенциала студентов и выработки фонетических, лексических и грамматических навыков, разработка учебного материала для самостоятельной работы студентов;</a:t>
            </a:r>
          </a:p>
          <a:p>
            <a:pPr fontAlgn="base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3. Повышение качества образования за счет совершенствования учебного процесса и роста квалификации преподавательского состава.</a:t>
            </a:r>
          </a:p>
          <a:p>
            <a:pPr fontAlgn="base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4. Внедрение современных образовательных технологий в учебном процессе и использование активных форм обучения: обсуждение практических ситуаций, круглые столы и дискуссии на заданную тему, доклады, презентации и их обсуждение, деловые игры, занятия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применением компьютеров;</a:t>
            </a:r>
          </a:p>
          <a:p>
            <a:pPr fontAlgn="base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5. Активизация индивидуальной работы студентов: самостоятельное решение типовых и нестандартных задач (общих или индивидуальных для каждого студента), подготовка индивидуальных и групповых докладов и презентаций по заданным темам и др.;</a:t>
            </a:r>
          </a:p>
          <a:p>
            <a:pPr fontAlgn="base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6. Организация кафедральных и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межкафедральных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научных семинаров с целью обмена знаниями и повышения общей эрудированности преподавательского состава;</a:t>
            </a:r>
          </a:p>
          <a:p>
            <a:pPr fontAlgn="base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7. Совершенствование программ читаемых курсов, использование дифференцированного подхода при определении структуры каждого курса и выборе технологии обучения;</a:t>
            </a:r>
          </a:p>
          <a:p>
            <a:pPr fontAlgn="base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8. Расширение профессиональных и научных связей с кафедрами других вузов;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Педагогическая практика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1142984"/>
          <a:ext cx="8229600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Планируемые направления в развитии кадрового потенциала кафедры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Поддерживать позитивную динамику развития кафедры, обеспечивающего качественное образование и воспитание специалистов.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Повышать долю преподавателей, имеющих степень кандидата наук. С этой целью обеспечить условия для  защиты кандидатских диссертаций преподавателями, обучающимися в аспирантуре.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Обеспечить  возможности работы в различных электронных библиотеках.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Повышать профессиональную квалификацию преподавателей, путём участия в конференциях, круглых столах, семинарах,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вебинарах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школах, в том числе проводимых носителями языка.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Обеспечить организационную и материальную возможность преподавателям очного участия в различных международных и республиканских конференциях и работы в научных центрах и библиотеках России и зарубежья.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Активно развивать систему  морального и материального стимулирования для повышения качества научной и учебно-методической работы преподавателей.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47500" lnSpcReduction="20000"/>
          </a:bodyPr>
          <a:lstStyle/>
          <a:p>
            <a:pPr algn="ctr" fontAlgn="base">
              <a:buNone/>
            </a:pPr>
            <a:r>
              <a:rPr lang="ru-RU" sz="3800" b="1" i="1" dirty="0" smtClean="0">
                <a:latin typeface="Times New Roman" pitchFamily="18" charset="0"/>
                <a:cs typeface="Times New Roman" pitchFamily="18" charset="0"/>
              </a:rPr>
              <a:t>Основными задачами научной работы на кафедре являются:</a:t>
            </a:r>
            <a:endParaRPr lang="ru-RU" sz="38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Подготовка и защита сотрудниками кафедры кандидатских диссертаций (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Задобривская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О.Ф.,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Соловьянова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Е.В.).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Участие в международных и региональных конференция по тематике исследования кафедры; опубликование тезисов докладов на научных конференциях, научных статей и монографий по темам исследования.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Регулярные контакты с традиционными партнерами, обмен информацией, подготовка совместных научных публикаций.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Научные  стажировки и командировки, обмен опытом научно-педагогической деятельности.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Участие в организации и проведении международных научно-практических конференций на базе филиала.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Подготовка к изданию и издание сборников научных трудов, монографий совместно с другими кафедрами филиала и университета.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Участие преподавателей в кафедральных методических и научных семинарах, ежегодные выступления преподавателей на заседаниях кафедры с докладами по результатам НИР.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Проведение исследований по заданной тематике, разработка учебно-методических материалов по дисциплинам, закрепленным за кафедрой. 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Рецензирование научных трудов внешних исполнителей, обсуждение научных работ преподавателей кафедры.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Подготовка отчетной документации по научной работе.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Планирование и организация работы кафедральных студенческих научных кружков,    осуществление научного руководства их работой.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i="1" dirty="0" smtClean="0"/>
              <a:t/>
            </a:r>
            <a:br>
              <a:rPr lang="ru-RU" sz="3100" b="1" i="1" dirty="0" smtClean="0"/>
            </a:b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НАУЧНО-ИССЛЕДОВАТЕЛЬСКАЯ РАБОТА КАФЕДРЫ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1472" y="2643182"/>
            <a:ext cx="3429024" cy="300039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Методические особенности организации учебного процесса с использованием инновационных технологий.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14876" y="2643182"/>
            <a:ext cx="3500462" cy="300039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и функционирование лексико-фразеологических систем английского и немецкого языков.</a:t>
            </a:r>
          </a:p>
          <a:p>
            <a:pPr lvl="0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428728" y="1571612"/>
            <a:ext cx="6072230" cy="6429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направления: </a:t>
            </a:r>
          </a:p>
        </p:txBody>
      </p:sp>
      <p:cxnSp>
        <p:nvCxnSpPr>
          <p:cNvPr id="8" name="Прямая со стрелкой 7"/>
          <p:cNvCxnSpPr>
            <a:stCxn id="6" idx="3"/>
          </p:cNvCxnSpPr>
          <p:nvPr/>
        </p:nvCxnSpPr>
        <p:spPr>
          <a:xfrm rot="5400000">
            <a:off x="1861998" y="2187193"/>
            <a:ext cx="522785" cy="38919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6" idx="5"/>
          </p:cNvCxnSpPr>
          <p:nvPr/>
        </p:nvCxnSpPr>
        <p:spPr>
          <a:xfrm rot="16200000" flipH="1">
            <a:off x="6580623" y="2151474"/>
            <a:ext cx="522785" cy="46063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i="1" dirty="0" smtClean="0"/>
              <a:t/>
            </a:r>
            <a:br>
              <a:rPr lang="ru-RU" sz="3600" i="1" dirty="0" smtClean="0"/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Научно-исследовательская работа студентов (НИРС)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Формы НИРС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just"/>
            <a:r>
              <a:rPr lang="ru-RU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студенческие научные кружки («Методика преподавания </a:t>
            </a:r>
            <a:r>
              <a:rPr lang="ru-RU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ин.яз</a:t>
            </a:r>
            <a:r>
              <a:rPr lang="ru-RU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.: теория и практика», «Лингвистика и межкультурная коммуникация»);</a:t>
            </a:r>
          </a:p>
          <a:p>
            <a:pPr lvl="0" algn="just"/>
            <a:r>
              <a:rPr lang="ru-RU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исследования, выполняемые во время всех видов практик  студентов;</a:t>
            </a:r>
          </a:p>
          <a:p>
            <a:pPr lvl="0" algn="just"/>
            <a:r>
              <a:rPr lang="ru-RU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участие в научных и научно-практических конференциях;</a:t>
            </a:r>
          </a:p>
          <a:p>
            <a:pPr lvl="0" algn="just"/>
            <a:r>
              <a:rPr lang="ru-RU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участие во </a:t>
            </a:r>
            <a:r>
              <a:rPr lang="ru-RU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внутривузовских</a:t>
            </a:r>
            <a:r>
              <a:rPr lang="ru-RU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и республиканских конкурсах и др.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Студенческие научные кружки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1643042" y="1000108"/>
            <a:ext cx="1500198" cy="10001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500034" y="2071678"/>
            <a:ext cx="3000396" cy="14287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Методика обучения иностранным языкам: теория и практика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rot="5400000">
            <a:off x="3071802" y="2500306"/>
            <a:ext cx="3000396" cy="1588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3143240" y="4143380"/>
            <a:ext cx="3000396" cy="12858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Лингвистика и межкультурная коммуникация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786446" y="2071678"/>
            <a:ext cx="2714644" cy="12858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English club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5929322" y="1071546"/>
            <a:ext cx="1500198" cy="9286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642942"/>
          </a:xfrm>
        </p:spPr>
        <p:txBody>
          <a:bodyPr>
            <a:normAutofit/>
          </a:bodyPr>
          <a:lstStyle/>
          <a:p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>Международная деятельность:</a:t>
            </a:r>
            <a:endParaRPr lang="ru-RU" sz="32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8578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Кафедра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ГЯиМП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сотрудничает с такими образовательными организациями и учреждениями, как: </a:t>
            </a:r>
          </a:p>
          <a:p>
            <a:pPr algn="ctr">
              <a:buNone/>
            </a:pP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1. НЕМЕЦКАЯ СЛУЖБА АКАДЕМИЧЕСКИХ ОБМЕНОВ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(DAAD)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НЕМЕЦКАЯ СЛУЖБА ПЕДАГОГИЧЕСКИХ ОБМЕНОВ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(PAD)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АССОЦИАЦИЯ УЧИТЕЛЕЙ АНГЛИЙСКОГО ЯЗЫКА МОЛДОВЫ (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META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), ОРГАНИЗОВАННАЯ ДЕПАРТАМЕНТОМ ОБРАЗОВАНИЯ США;</a:t>
            </a:r>
          </a:p>
          <a:p>
            <a:pPr algn="just"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4. ОТДЕЛ ЯЗЫКА И КУЛЬТУРЫ ПРИ МИНИСТЕРСТВЕ ОБРАЗОВАНИИ АВСТРИИ;</a:t>
            </a:r>
          </a:p>
          <a:p>
            <a:pPr algn="just"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5. ГЁТЕ-ИНСТИТУТ;</a:t>
            </a:r>
          </a:p>
          <a:p>
            <a:pPr algn="just">
              <a:buNone/>
            </a:pP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РГПУ им. А.И. ГЕРЦЕНА;</a:t>
            </a:r>
          </a:p>
          <a:p>
            <a:pPr algn="just"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7. ПЕДАГОГИЧЕСКИЙ ИНСТИТУТ ИМ.А.РУССО В Г. БЕЛЬЦЫ;</a:t>
            </a:r>
          </a:p>
          <a:p>
            <a:pPr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8. БЕЛОРУССКИЙ ГОСУДАРСТВЕННЫЙ УНИВЕРСИТЕТ, КАФЕДРА РУССКОГО ЯЗЫКА КАК ИНОСТРАННОГО И ОБЩЕОБРАЗОВАТЕЛЬНЫХ ДИСЦИПЛИН;</a:t>
            </a:r>
          </a:p>
          <a:p>
            <a:pPr marL="0" indent="0" algn="just">
              <a:buFont typeface="Arial" pitchFamily="34" charset="0"/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9. ВОРОНЕЖСКИЙ ГОСУДАРСТВЕННЫЙ  УНИВЕРСИТЕТ;</a:t>
            </a:r>
          </a:p>
          <a:p>
            <a:pPr marL="0" indent="0" algn="just">
              <a:buFont typeface="Arial" pitchFamily="34" charset="0"/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10. КИШИНЕВСКИЙ ГОСУДАРСТВЕННЫЙ ПЕДАГОГИЧЕСКИЙ УНИВЕРСИТЕТ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ИМ. И. КРЯНГЭ.</a:t>
            </a:r>
          </a:p>
          <a:p>
            <a:pPr marL="0" indent="355600" algn="just"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ППС кафедры участвуют в культурных образовательных программах и являются слушателями серии онлайн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вебинаров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по теме “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Shaping the Way We Teach English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” и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“National Geographic Learning”.</a:t>
            </a: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Филиалы кафедры: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на базе МОУ «Рыбницкая русская гимназия № 1»;</a:t>
            </a:r>
          </a:p>
          <a:p>
            <a:pPr marL="0" indent="450850" algn="just">
              <a:buFontTx/>
              <a:buChar char="-"/>
            </a:pPr>
            <a:r>
              <a:rPr lang="ru-RU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МОУ «Рыбницкая русская средняя общеобразовательная школа № 10 с лицейскими классами»;</a:t>
            </a:r>
          </a:p>
          <a:p>
            <a:pPr marL="0" indent="450850" algn="just">
              <a:buFontTx/>
              <a:buChar char="-"/>
            </a:pPr>
            <a:r>
              <a:rPr lang="ru-RU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МОУ «Рыбницкая украинская средняя общеобразовательная школа № 1».  </a:t>
            </a:r>
          </a:p>
          <a:p>
            <a:pPr marL="0" indent="450850" algn="just">
              <a:buNone/>
            </a:pPr>
            <a:r>
              <a:rPr lang="ru-RU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Указанные школы являются основными базами учебной и педагогической практик студентов </a:t>
            </a:r>
            <a:r>
              <a:rPr lang="de-DE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ru-RU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курсов.</a:t>
            </a:r>
            <a:endParaRPr lang="ru-RU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ПРОФОРИЕНТАЦИОННАЯ РАБОТА КАФЕДРЫ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47500" lnSpcReduction="20000"/>
          </a:bodyPr>
          <a:lstStyle/>
          <a:p>
            <a:pPr lvl="0" algn="just">
              <a:buNone/>
            </a:pPr>
            <a:r>
              <a:rPr lang="ru-RU" sz="4200" i="1" dirty="0" smtClean="0">
                <a:latin typeface="Times New Roman" pitchFamily="18" charset="0"/>
                <a:cs typeface="Times New Roman" pitchFamily="18" charset="0"/>
              </a:rPr>
              <a:t>1. Участие в организации и проведении мероприятий, инициированных Министерством Просвещения ПМР.</a:t>
            </a:r>
          </a:p>
          <a:p>
            <a:pPr lvl="0" algn="just">
              <a:buNone/>
            </a:pPr>
            <a:r>
              <a:rPr lang="ru-RU" sz="4200" i="1" dirty="0" smtClean="0">
                <a:latin typeface="Times New Roman" pitchFamily="18" charset="0"/>
                <a:cs typeface="Times New Roman" pitchFamily="18" charset="0"/>
              </a:rPr>
              <a:t>2. Использование накопленного опыта, имеющихся форм проведения </a:t>
            </a:r>
            <a:r>
              <a:rPr lang="ru-RU" sz="4200" i="1" dirty="0" err="1" smtClean="0">
                <a:latin typeface="Times New Roman" pitchFamily="18" charset="0"/>
                <a:cs typeface="Times New Roman" pitchFamily="18" charset="0"/>
              </a:rPr>
              <a:t>профориентационных</a:t>
            </a:r>
            <a:r>
              <a:rPr lang="ru-RU" sz="4200" i="1" dirty="0" smtClean="0">
                <a:latin typeface="Times New Roman" pitchFamily="18" charset="0"/>
                <a:cs typeface="Times New Roman" pitchFamily="18" charset="0"/>
              </a:rPr>
              <a:t> мероприятий в филиале.</a:t>
            </a:r>
          </a:p>
          <a:p>
            <a:pPr lvl="0" algn="just">
              <a:buNone/>
            </a:pPr>
            <a:r>
              <a:rPr lang="ru-RU" sz="4200" i="1" dirty="0" smtClean="0">
                <a:latin typeface="Times New Roman" pitchFamily="18" charset="0"/>
                <a:cs typeface="Times New Roman" pitchFamily="18" charset="0"/>
              </a:rPr>
              <a:t>3. Беседы с выпускниками, преподавателями школ и раздача агитационных материалов в течение учебного года. </a:t>
            </a:r>
          </a:p>
          <a:p>
            <a:pPr lvl="0" algn="just">
              <a:buNone/>
            </a:pPr>
            <a:r>
              <a:rPr lang="en-US" sz="4200" i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4200" i="1" dirty="0" smtClean="0">
                <a:latin typeface="Times New Roman" pitchFamily="18" charset="0"/>
                <a:cs typeface="Times New Roman" pitchFamily="18" charset="0"/>
              </a:rPr>
              <a:t>Проведение во время педагогической практики студентов классного часа в выпускных классах в форме презентации специальностей РФ ПГУ им. Т.Г. Шевченко.</a:t>
            </a:r>
          </a:p>
          <a:p>
            <a:pPr lvl="0" algn="just">
              <a:buNone/>
            </a:pPr>
            <a:r>
              <a:rPr lang="en-US" sz="4200" i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4200" i="1" dirty="0" err="1" smtClean="0">
                <a:latin typeface="Times New Roman" pitchFamily="18" charset="0"/>
                <a:cs typeface="Times New Roman" pitchFamily="18" charset="0"/>
              </a:rPr>
              <a:t>Профориентационная</a:t>
            </a:r>
            <a:r>
              <a:rPr lang="ru-RU" sz="4200" i="1" dirty="0" smtClean="0">
                <a:latin typeface="Times New Roman" pitchFamily="18" charset="0"/>
                <a:cs typeface="Times New Roman" pitchFamily="18" charset="0"/>
              </a:rPr>
              <a:t> работа с сельскими школами. </a:t>
            </a:r>
          </a:p>
          <a:p>
            <a:pPr lvl="0" algn="just">
              <a:buNone/>
            </a:pPr>
            <a:r>
              <a:rPr lang="en-US" sz="4200" i="1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4200" i="1" dirty="0" smtClean="0">
                <a:latin typeface="Times New Roman" pitchFamily="18" charset="0"/>
                <a:cs typeface="Times New Roman" pitchFamily="18" charset="0"/>
              </a:rPr>
              <a:t>Работа преподавателей и студентов кафедры над совместными проектами с учениками школ, участие в работе </a:t>
            </a:r>
            <a:r>
              <a:rPr lang="ru-RU" sz="4200" i="1" dirty="0" err="1" smtClean="0">
                <a:latin typeface="Times New Roman" pitchFamily="18" charset="0"/>
                <a:cs typeface="Times New Roman" pitchFamily="18" charset="0"/>
              </a:rPr>
              <a:t>пилотных</a:t>
            </a:r>
            <a:r>
              <a:rPr lang="ru-RU" sz="4200" i="1" dirty="0" smtClean="0">
                <a:latin typeface="Times New Roman" pitchFamily="18" charset="0"/>
                <a:cs typeface="Times New Roman" pitchFamily="18" charset="0"/>
              </a:rPr>
              <a:t> смен. </a:t>
            </a:r>
          </a:p>
          <a:p>
            <a:pPr lvl="0" algn="just">
              <a:buNone/>
            </a:pPr>
            <a:r>
              <a:rPr lang="en-US" sz="4200" i="1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4200" i="1" dirty="0" smtClean="0">
                <a:latin typeface="Times New Roman" pitchFamily="18" charset="0"/>
                <a:cs typeface="Times New Roman" pitchFamily="18" charset="0"/>
              </a:rPr>
              <a:t>Организация и проведение </a:t>
            </a:r>
            <a:r>
              <a:rPr lang="ru-RU" sz="4200" i="1" dirty="0" err="1" smtClean="0">
                <a:latin typeface="Times New Roman" pitchFamily="18" charset="0"/>
                <a:cs typeface="Times New Roman" pitchFamily="18" charset="0"/>
              </a:rPr>
              <a:t>профориентационной</a:t>
            </a:r>
            <a:r>
              <a:rPr lang="ru-RU" sz="4200" i="1" dirty="0" smtClean="0">
                <a:latin typeface="Times New Roman" pitchFamily="18" charset="0"/>
                <a:cs typeface="Times New Roman" pitchFamily="18" charset="0"/>
              </a:rPr>
              <a:t> работы среди учащейся и рабочей молодежи как потенциальных слушателей основных направлений подготовки филиала и ОПП.</a:t>
            </a:r>
          </a:p>
          <a:p>
            <a:pPr lvl="0" algn="just">
              <a:buNone/>
            </a:pPr>
            <a:r>
              <a:rPr lang="en-US" sz="4200" i="1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4200" i="1" dirty="0" smtClean="0">
                <a:latin typeface="Times New Roman" pitchFamily="18" charset="0"/>
                <a:cs typeface="Times New Roman" pitchFamily="18" charset="0"/>
              </a:rPr>
              <a:t>Участие кафедры </a:t>
            </a:r>
            <a:r>
              <a:rPr lang="ru-RU" sz="4200" i="1" dirty="0" err="1" smtClean="0">
                <a:latin typeface="Times New Roman" pitchFamily="18" charset="0"/>
                <a:cs typeface="Times New Roman" pitchFamily="18" charset="0"/>
              </a:rPr>
              <a:t>ГЯиМП</a:t>
            </a:r>
            <a:r>
              <a:rPr lang="ru-RU" sz="4200" i="1" dirty="0" smtClean="0">
                <a:latin typeface="Times New Roman" pitchFamily="18" charset="0"/>
                <a:cs typeface="Times New Roman" pitchFamily="18" charset="0"/>
              </a:rPr>
              <a:t> в проведении Дня открытых дверей ПГУ/РФ ПГУ им. Т.Г. Шевченко.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Структура кафедры ГЯиМП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endParaRPr lang="ru-RU" sz="37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700" b="1" dirty="0" smtClean="0">
                <a:latin typeface="Times New Roman" pitchFamily="18" charset="0"/>
                <a:cs typeface="Times New Roman" pitchFamily="18" charset="0"/>
              </a:rPr>
              <a:t>НАПРАВЛЕНИЯ ПОДГОТОВКИ</a:t>
            </a:r>
            <a:endParaRPr lang="ru-RU" sz="3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3700" i="1" dirty="0" err="1" smtClean="0">
                <a:latin typeface="Times New Roman" pitchFamily="18" charset="0"/>
                <a:cs typeface="Times New Roman" pitchFamily="18" charset="0"/>
              </a:rPr>
              <a:t>Бакалавриат</a:t>
            </a:r>
            <a:r>
              <a:rPr lang="ru-RU" sz="3700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Магистратура</a:t>
            </a:r>
          </a:p>
          <a:p>
            <a:pPr>
              <a:buNone/>
            </a:pPr>
            <a:r>
              <a:rPr lang="ru-RU" sz="3700" i="1" dirty="0" smtClean="0">
                <a:latin typeface="Times New Roman" pitchFamily="18" charset="0"/>
                <a:cs typeface="Times New Roman" pitchFamily="18" charset="0"/>
              </a:rPr>
              <a:t>   «Педагогическое образование»                                                   «Педагогическое образование»</a:t>
            </a:r>
            <a:endParaRPr lang="ru-RU" sz="37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7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700" b="1" dirty="0" smtClean="0">
                <a:latin typeface="Times New Roman" pitchFamily="18" charset="0"/>
                <a:cs typeface="Times New Roman" pitchFamily="18" charset="0"/>
              </a:rPr>
              <a:t>ПРОФИЛИ</a:t>
            </a:r>
            <a:endParaRPr lang="ru-RU" sz="3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700" i="1" dirty="0" smtClean="0">
                <a:latin typeface="Times New Roman" pitchFamily="18" charset="0"/>
                <a:cs typeface="Times New Roman" pitchFamily="18" charset="0"/>
              </a:rPr>
              <a:t>«Иностранный язык» (а/</a:t>
            </a:r>
            <a:r>
              <a:rPr lang="ru-RU" sz="3700" i="1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700" i="1" dirty="0" smtClean="0">
                <a:latin typeface="Times New Roman" pitchFamily="18" charset="0"/>
                <a:cs typeface="Times New Roman" pitchFamily="18" charset="0"/>
              </a:rPr>
              <a:t>) с доп. проф.                                         «Языковое образование»</a:t>
            </a:r>
            <a:endParaRPr lang="ru-RU" sz="3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700" i="1" dirty="0" smtClean="0">
                <a:latin typeface="Times New Roman" pitchFamily="18" charset="0"/>
                <a:cs typeface="Times New Roman" pitchFamily="18" charset="0"/>
              </a:rPr>
              <a:t> «Иностранный язык»(</a:t>
            </a:r>
            <a:r>
              <a:rPr lang="ru-RU" sz="3700" i="1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700" i="1" dirty="0" smtClean="0">
                <a:latin typeface="Times New Roman" pitchFamily="18" charset="0"/>
                <a:cs typeface="Times New Roman" pitchFamily="18" charset="0"/>
              </a:rPr>
              <a:t>/а)                              </a:t>
            </a:r>
            <a:endParaRPr lang="ru-RU" sz="37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sz="3700" b="1" dirty="0" smtClean="0">
                <a:latin typeface="Times New Roman" pitchFamily="18" charset="0"/>
                <a:cs typeface="Times New Roman" pitchFamily="18" charset="0"/>
              </a:rPr>
              <a:t>ПОДРАЗДЕЛЕНИЯ</a:t>
            </a:r>
          </a:p>
          <a:p>
            <a:pPr algn="ctr">
              <a:buNone/>
            </a:pP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700" b="1" dirty="0" smtClean="0">
                <a:latin typeface="Times New Roman" pitchFamily="18" charset="0"/>
                <a:cs typeface="Times New Roman" pitchFamily="18" charset="0"/>
              </a:rPr>
              <a:t>    ЗЛШ                                                          ОПП                                       Филиалы кафедры</a:t>
            </a:r>
            <a:endParaRPr lang="ru-RU" sz="3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      Английский язык                                   Английский язык                                      РРГ  №1</a:t>
            </a:r>
          </a:p>
          <a:p>
            <a:pPr>
              <a:buNone/>
            </a:pP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      Немецкий язык                                       Немецкий язык                             РРСОШ №10 с </a:t>
            </a:r>
            <a:r>
              <a:rPr lang="ru-RU" sz="3800" i="1" dirty="0" err="1" smtClean="0">
                <a:latin typeface="Times New Roman" pitchFamily="18" charset="0"/>
                <a:cs typeface="Times New Roman" pitchFamily="18" charset="0"/>
              </a:rPr>
              <a:t>лиц.кл</a:t>
            </a: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       Русский язык                                                                                                       РУСОШ №1</a:t>
            </a:r>
          </a:p>
          <a:p>
            <a:pPr algn="ctr">
              <a:buNone/>
            </a:pPr>
            <a:endParaRPr lang="ru-RU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700" b="1" dirty="0" smtClean="0">
                <a:latin typeface="Times New Roman" pitchFamily="18" charset="0"/>
                <a:cs typeface="Times New Roman" pitchFamily="18" charset="0"/>
              </a:rPr>
              <a:t>СТУДЕНЧЕСКИЕ НАУЧНЫЕ КРУЖКИ</a:t>
            </a:r>
          </a:p>
          <a:p>
            <a:pPr algn="ctr">
              <a:buNone/>
            </a:pP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       Методика обучения                        Лингвистика и </a:t>
            </a:r>
            <a:r>
              <a:rPr lang="ru-RU" sz="3800" i="1" dirty="0" err="1" smtClean="0">
                <a:latin typeface="Times New Roman" pitchFamily="18" charset="0"/>
                <a:cs typeface="Times New Roman" pitchFamily="18" charset="0"/>
              </a:rPr>
              <a:t>межкуль</a:t>
            </a: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-                    </a:t>
            </a:r>
            <a:r>
              <a:rPr lang="en-US" sz="3800" i="1" dirty="0" smtClean="0">
                <a:latin typeface="Times New Roman" pitchFamily="18" charset="0"/>
                <a:cs typeface="Times New Roman" pitchFamily="18" charset="0"/>
              </a:rPr>
              <a:t>English club (for pupils)</a:t>
            </a:r>
            <a:endParaRPr lang="ru-RU" sz="3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     иностранным языкам:                         </a:t>
            </a:r>
            <a:r>
              <a:rPr lang="ru-RU" sz="3800" i="1" dirty="0" err="1" smtClean="0">
                <a:latin typeface="Times New Roman" pitchFamily="18" charset="0"/>
                <a:cs typeface="Times New Roman" pitchFamily="18" charset="0"/>
              </a:rPr>
              <a:t>турная</a:t>
            </a: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 коммуникация</a:t>
            </a:r>
          </a:p>
          <a:p>
            <a:pPr>
              <a:buNone/>
            </a:pP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      теория и практика        </a:t>
            </a:r>
          </a:p>
          <a:p>
            <a:pPr algn="ctr">
              <a:buNone/>
            </a:pP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ЦЕНТРЫ</a:t>
            </a:r>
          </a:p>
          <a:p>
            <a:pPr algn="ctr">
              <a:buNone/>
            </a:pPr>
            <a:endParaRPr lang="ru-RU" sz="37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700" i="1" dirty="0" smtClean="0">
                <a:latin typeface="Times New Roman" pitchFamily="18" charset="0"/>
                <a:cs typeface="Times New Roman" pitchFamily="18" charset="0"/>
              </a:rPr>
              <a:t>      Языковой подготовки                           Социально-педагогических инициатив</a:t>
            </a:r>
            <a:endParaRPr lang="ru-RU" sz="3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2857488" y="1285860"/>
            <a:ext cx="3429024" cy="42862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1472" y="1785926"/>
            <a:ext cx="2857520" cy="50006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 flipV="1">
            <a:off x="2357422" y="1571612"/>
            <a:ext cx="642944" cy="14287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5500694" y="1785926"/>
            <a:ext cx="2786082" cy="50006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6143636" y="1571612"/>
            <a:ext cx="571504" cy="14287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3714744" y="2357430"/>
            <a:ext cx="1643074" cy="42862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00034" y="2714620"/>
            <a:ext cx="3286148" cy="42862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286380" y="2714620"/>
            <a:ext cx="3286148" cy="42862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rot="10800000">
            <a:off x="2928926" y="2571744"/>
            <a:ext cx="78581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10800000">
            <a:off x="5357818" y="2571744"/>
            <a:ext cx="78581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5400000">
            <a:off x="2857488" y="2643182"/>
            <a:ext cx="14287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rot="5400000">
            <a:off x="6072992" y="2642388"/>
            <a:ext cx="14287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Овал 41"/>
          <p:cNvSpPr/>
          <p:nvPr/>
        </p:nvSpPr>
        <p:spPr>
          <a:xfrm>
            <a:off x="3357554" y="3286124"/>
            <a:ext cx="2286016" cy="35719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3571868" y="3786190"/>
            <a:ext cx="1857388" cy="92869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642910" y="3786190"/>
            <a:ext cx="1714512" cy="92869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6357950" y="3786190"/>
            <a:ext cx="2071702" cy="92869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7" name="Прямая со стрелкой 46"/>
          <p:cNvCxnSpPr>
            <a:stCxn id="42" idx="2"/>
          </p:cNvCxnSpPr>
          <p:nvPr/>
        </p:nvCxnSpPr>
        <p:spPr>
          <a:xfrm rot="10800000" flipV="1">
            <a:off x="2071670" y="3464718"/>
            <a:ext cx="1285884" cy="25003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42" idx="4"/>
          </p:cNvCxnSpPr>
          <p:nvPr/>
        </p:nvCxnSpPr>
        <p:spPr>
          <a:xfrm rot="5400000">
            <a:off x="4429124" y="3714752"/>
            <a:ext cx="14287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>
            <a:stCxn id="42" idx="6"/>
          </p:cNvCxnSpPr>
          <p:nvPr/>
        </p:nvCxnSpPr>
        <p:spPr>
          <a:xfrm>
            <a:off x="5643570" y="3464719"/>
            <a:ext cx="1357322" cy="25003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Овал 53"/>
          <p:cNvSpPr/>
          <p:nvPr/>
        </p:nvSpPr>
        <p:spPr>
          <a:xfrm>
            <a:off x="2428860" y="4786322"/>
            <a:ext cx="4286280" cy="28575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571472" y="5143512"/>
            <a:ext cx="2286016" cy="78581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3571868" y="5214950"/>
            <a:ext cx="2286016" cy="50006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6429388" y="5143512"/>
            <a:ext cx="2214578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9" name="Прямая со стрелкой 58"/>
          <p:cNvCxnSpPr>
            <a:stCxn id="54" idx="2"/>
          </p:cNvCxnSpPr>
          <p:nvPr/>
        </p:nvCxnSpPr>
        <p:spPr>
          <a:xfrm rot="10800000" flipV="1">
            <a:off x="2000232" y="4929198"/>
            <a:ext cx="428628" cy="14287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>
            <a:stCxn id="54" idx="6"/>
          </p:cNvCxnSpPr>
          <p:nvPr/>
        </p:nvCxnSpPr>
        <p:spPr>
          <a:xfrm>
            <a:off x="6715140" y="4929198"/>
            <a:ext cx="500066" cy="14287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>
            <a:stCxn id="54" idx="4"/>
          </p:cNvCxnSpPr>
          <p:nvPr/>
        </p:nvCxnSpPr>
        <p:spPr>
          <a:xfrm rot="5400000">
            <a:off x="4500562" y="5143512"/>
            <a:ext cx="14287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Овал 67"/>
          <p:cNvSpPr/>
          <p:nvPr/>
        </p:nvSpPr>
        <p:spPr>
          <a:xfrm>
            <a:off x="3071802" y="5857892"/>
            <a:ext cx="2928958" cy="28575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1428728" y="6357958"/>
            <a:ext cx="2571768" cy="28575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4643438" y="6286520"/>
            <a:ext cx="3214710" cy="35719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2" name="Прямая со стрелкой 71"/>
          <p:cNvCxnSpPr>
            <a:stCxn id="68" idx="2"/>
          </p:cNvCxnSpPr>
          <p:nvPr/>
        </p:nvCxnSpPr>
        <p:spPr>
          <a:xfrm rot="10800000" flipV="1">
            <a:off x="2857488" y="6000768"/>
            <a:ext cx="214314" cy="3571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>
            <a:stCxn id="68" idx="6"/>
          </p:cNvCxnSpPr>
          <p:nvPr/>
        </p:nvCxnSpPr>
        <p:spPr>
          <a:xfrm>
            <a:off x="6000760" y="6000768"/>
            <a:ext cx="214314" cy="35719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endCxn id="6" idx="0"/>
          </p:cNvCxnSpPr>
          <p:nvPr/>
        </p:nvCxnSpPr>
        <p:spPr>
          <a:xfrm rot="5400000">
            <a:off x="4357686" y="1071546"/>
            <a:ext cx="42862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ru-RU" sz="3500" b="1" i="1" dirty="0" smtClean="0">
                <a:latin typeface="Times New Roman" pitchFamily="18" charset="0"/>
                <a:cs typeface="Times New Roman" pitchFamily="18" charset="0"/>
              </a:rPr>
              <a:t>РАЗВИТИЕ МАТЕРИАЛЬНО-ТЕХНИЧЕСКОЙ БАЗЫ КАФЕДРЫ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При кафедре германских языков и методики их преподавания функционируют научно-методический и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мультимедийный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кабинеты.</a:t>
            </a:r>
          </a:p>
          <a:p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Фонд научно-методического кабинета состоит из методических пособий, указаний, рекомендаций, книг, периодических изданий, художественной литературы.</a:t>
            </a:r>
          </a:p>
          <a:p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Научно-методический кабинет выполняет работу по  комплектованию фонда  в строгом соответствии с профилем кабинета, с учебными планами и программами, требованиями преподавателей; оформлению и выдаче студентам папок семинарских занятий, спецкурсов, УМКД, требований к курсовым и дипломным работам, образцов  оформления курсовых и дипломных работ; выдаче во временное пользование (индивидуальная работа в кабинете, семинарские, практические занятия) произведений печати и других документов, включая наглядные пособия из книжного фонда кабинета.</a:t>
            </a:r>
          </a:p>
          <a:p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   Функционирующий при кафедре 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мультимедийный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кабинет  оснащен техническими средствами (экраном и проектором, компьютерами, принтером, видеоплеером,  телевизором, музыкальным центром),  позволяющими более рационально распределить учебный материал, интенсифицировать процесс обучения, больше внимания сосредоточить на содержательных его моментах. </a:t>
            </a:r>
          </a:p>
          <a:p>
            <a:pPr>
              <a:buNone/>
            </a:pPr>
            <a:r>
              <a:rPr lang="ru-RU" sz="35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500" b="1" i="1" dirty="0" smtClean="0">
                <a:latin typeface="Times New Roman" pitchFamily="18" charset="0"/>
                <a:cs typeface="Times New Roman" pitchFamily="18" charset="0"/>
              </a:rPr>
              <a:t>Модернизация материально-технической базы кафедры</a:t>
            </a:r>
            <a:endParaRPr lang="ru-RU" sz="35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обеспечение научно-методического кабинета учебно-методической, научной и справочной литературой, периодическими изданиями, наглядными пособиями для индивидуальной и самостоятельной работы студентов в кабинете, на практических занятиях и в школах во время педагогической практики; </a:t>
            </a:r>
          </a:p>
          <a:p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обеспечение эффективности работы научно-методического и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мультимедийного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кабинетов;</a:t>
            </a:r>
          </a:p>
          <a:p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обеспечение учебного процесса достаточным количеством компьютеров с возможностью выхода в интернет из учебной аудитории, что необходимо для создания языковой среды обучения;</a:t>
            </a:r>
          </a:p>
          <a:p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участие в работе по ремонту помещений, закрепленных за кафедрой, в субботниках и воскресниках.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ru-RU" sz="3100" b="1" i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3100" b="1" i="1" dirty="0">
                <a:latin typeface="Times New Roman" pitchFamily="18" charset="0"/>
                <a:cs typeface="Times New Roman" pitchFamily="18" charset="0"/>
              </a:rPr>
              <a:t>кафедре </a:t>
            </a: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решаются следующие задачи</a:t>
            </a:r>
            <a:r>
              <a:rPr lang="ru-RU" sz="3100" b="1" i="1" dirty="0" smtClean="0">
                <a:latin typeface="+mn-lt"/>
              </a:rPr>
              <a:t>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71480"/>
            <a:ext cx="8572560" cy="5929354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6400" i="1" dirty="0" smtClean="0">
                <a:latin typeface="Times New Roman" pitchFamily="18" charset="0"/>
                <a:cs typeface="Times New Roman" pitchFamily="18" charset="0"/>
              </a:rPr>
              <a:t>Совершенствование учебно-методической и научной базы кафедры;</a:t>
            </a:r>
          </a:p>
          <a:p>
            <a:pPr fontAlgn="base"/>
            <a:r>
              <a:rPr lang="ru-RU" sz="6400" i="1" dirty="0" smtClean="0">
                <a:latin typeface="Times New Roman" pitchFamily="18" charset="0"/>
                <a:cs typeface="Times New Roman" pitchFamily="18" charset="0"/>
              </a:rPr>
              <a:t> Непрерывное повышение качества профессорско-преподавательского состава; </a:t>
            </a:r>
          </a:p>
          <a:p>
            <a:pPr fontAlgn="base"/>
            <a:r>
              <a:rPr lang="ru-RU" sz="6400" i="1" dirty="0" smtClean="0">
                <a:latin typeface="Times New Roman" pitchFamily="18" charset="0"/>
                <a:cs typeface="Times New Roman" pitchFamily="18" charset="0"/>
              </a:rPr>
              <a:t> Внедрение в учебный процесс результатов методических и научно-исследовательских работ, активное применение инновационных педагогических технологий. </a:t>
            </a:r>
          </a:p>
          <a:p>
            <a:pPr algn="just"/>
            <a:r>
              <a:rPr lang="ru-RU" sz="6400" i="1" dirty="0" smtClean="0">
                <a:latin typeface="Times New Roman" pitchFamily="18" charset="0"/>
                <a:cs typeface="Times New Roman" pitchFamily="18" charset="0"/>
              </a:rPr>
              <a:t>Организация научно-исследовательской работы студентов, приобщение обучаемых к методам научных исследований;</a:t>
            </a:r>
          </a:p>
          <a:p>
            <a:pPr algn="just"/>
            <a:r>
              <a:rPr lang="ru-RU" sz="6400" i="1" dirty="0" smtClean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6400" i="1" dirty="0">
                <a:latin typeface="Times New Roman" pitchFamily="18" charset="0"/>
                <a:cs typeface="Times New Roman" pitchFamily="18" charset="0"/>
              </a:rPr>
              <a:t>высокого качества преподавания на </a:t>
            </a:r>
            <a:r>
              <a:rPr lang="ru-RU" sz="6400" i="1" dirty="0" smtClean="0">
                <a:latin typeface="Times New Roman" pitchFamily="18" charset="0"/>
                <a:cs typeface="Times New Roman" pitchFamily="18" charset="0"/>
              </a:rPr>
              <a:t>основной </a:t>
            </a:r>
            <a:r>
              <a:rPr lang="ru-RU" sz="6400" i="1" dirty="0">
                <a:latin typeface="Times New Roman" pitchFamily="18" charset="0"/>
                <a:cs typeface="Times New Roman" pitchFamily="18" charset="0"/>
              </a:rPr>
              <a:t>специальности, на Отделении профессиональной подготовки для получения дополнительной к высшему профессиональному образованию специальности «Переводчик в сфере профессиональной коммуникации» и неязыковых специальностях </a:t>
            </a:r>
            <a:r>
              <a:rPr lang="ru-RU" sz="6400" i="1" dirty="0" smtClean="0">
                <a:latin typeface="Times New Roman" pitchFamily="18" charset="0"/>
                <a:cs typeface="Times New Roman" pitchFamily="18" charset="0"/>
              </a:rPr>
              <a:t>филиала.</a:t>
            </a:r>
            <a:endParaRPr lang="ru-RU" sz="64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6400" i="1" dirty="0" smtClean="0">
                <a:latin typeface="Times New Roman" pitchFamily="18" charset="0"/>
                <a:cs typeface="Times New Roman" pitchFamily="18" charset="0"/>
              </a:rPr>
              <a:t>Открытие центра языкового образования для популяризации английского и немецкого языков</a:t>
            </a:r>
          </a:p>
          <a:p>
            <a:pPr algn="just"/>
            <a:r>
              <a:rPr lang="ru-RU" sz="6400" i="1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6400" i="1" dirty="0">
                <a:latin typeface="Times New Roman" pitchFamily="18" charset="0"/>
                <a:cs typeface="Times New Roman" pitchFamily="18" charset="0"/>
              </a:rPr>
              <a:t>учебно-методических и научно-практических семинаров, круглых столов и конференций различного </a:t>
            </a:r>
            <a:r>
              <a:rPr lang="ru-RU" sz="6400" i="1" dirty="0" smtClean="0">
                <a:latin typeface="Times New Roman" pitchFamily="18" charset="0"/>
                <a:cs typeface="Times New Roman" pitchFamily="18" charset="0"/>
              </a:rPr>
              <a:t>уровня.</a:t>
            </a:r>
            <a:endParaRPr lang="ru-RU" sz="64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6400" i="1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6400" i="1" dirty="0">
                <a:latin typeface="Times New Roman" pitchFamily="18" charset="0"/>
                <a:cs typeface="Times New Roman" pitchFamily="18" charset="0"/>
              </a:rPr>
              <a:t>и проведение различных видов практик по направлению подготовки «Педагогическое образование»  профилям подготовки «Иностранный язык» с дополнительным профилем  «Иностранный язык» и «Информатика» с дополнительным профилем «Иностранный язык». </a:t>
            </a:r>
            <a:endParaRPr lang="ru-RU" sz="6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6400" i="1" dirty="0" smtClean="0">
                <a:latin typeface="Times New Roman" pitchFamily="18" charset="0"/>
                <a:cs typeface="Times New Roman" pitchFamily="18" charset="0"/>
              </a:rPr>
              <a:t>Сотрудничество </a:t>
            </a:r>
            <a:r>
              <a:rPr lang="ru-RU" sz="6400" i="1" dirty="0">
                <a:latin typeface="Times New Roman" pitchFamily="18" charset="0"/>
                <a:cs typeface="Times New Roman" pitchFamily="18" charset="0"/>
              </a:rPr>
              <a:t>с базами практик и с учреждениями системы образования </a:t>
            </a:r>
            <a:r>
              <a:rPr lang="ru-RU" sz="6400" i="1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6400" i="1" dirty="0">
                <a:latin typeface="Times New Roman" pitchFamily="18" charset="0"/>
                <a:cs typeface="Times New Roman" pitchFamily="18" charset="0"/>
              </a:rPr>
              <a:t>. Рыбницы и </a:t>
            </a:r>
            <a:r>
              <a:rPr lang="ru-RU" sz="6400" i="1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6400" i="1" dirty="0" err="1" smtClean="0">
                <a:latin typeface="Times New Roman" pitchFamily="18" charset="0"/>
                <a:cs typeface="Times New Roman" pitchFamily="18" charset="0"/>
              </a:rPr>
              <a:t>ыбницкого</a:t>
            </a:r>
            <a:r>
              <a:rPr lang="ru-RU" sz="6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i="1" dirty="0">
                <a:latin typeface="Times New Roman" pitchFamily="18" charset="0"/>
                <a:cs typeface="Times New Roman" pitchFamily="18" charset="0"/>
              </a:rPr>
              <a:t>района. </a:t>
            </a:r>
          </a:p>
          <a:p>
            <a:pPr algn="just"/>
            <a:r>
              <a:rPr lang="ru-RU" sz="6400" i="1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6400" i="1" dirty="0">
                <a:latin typeface="Times New Roman" pitchFamily="18" charset="0"/>
                <a:cs typeface="Times New Roman" pitchFamily="18" charset="0"/>
              </a:rPr>
              <a:t>и контроль самостоятельной работы студентов основной, дополнительной и неязыковых </a:t>
            </a:r>
            <a:r>
              <a:rPr lang="ru-RU" sz="6400" i="1" dirty="0" smtClean="0">
                <a:latin typeface="Times New Roman" pitchFamily="18" charset="0"/>
                <a:cs typeface="Times New Roman" pitchFamily="18" charset="0"/>
              </a:rPr>
              <a:t>специальностей.</a:t>
            </a:r>
            <a:endParaRPr lang="ru-RU" sz="6400" i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Сведения </a:t>
            </a: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о материально-технической базе </a:t>
            </a: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и оснащенности образовательного процесса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500174"/>
          <a:ext cx="8715436" cy="5480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2865"/>
                <a:gridCol w="3036670"/>
                <a:gridCol w="1757421"/>
                <a:gridCol w="2008480"/>
              </a:tblGrid>
              <a:tr h="5882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Batang"/>
                          <a:cs typeface="Times New Roman"/>
                        </a:rPr>
                        <a:t>Аудитории</a:t>
                      </a:r>
                      <a:endParaRPr lang="ru-RU" sz="1600" dirty="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Batang"/>
                          <a:cs typeface="Times New Roman"/>
                        </a:rPr>
                        <a:t>Название/номер</a:t>
                      </a:r>
                      <a:endParaRPr lang="ru-RU" sz="16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Batang"/>
                          <a:cs typeface="Times New Roman"/>
                        </a:rPr>
                        <a:t>Кол-во</a:t>
                      </a:r>
                      <a:endParaRPr lang="ru-RU" sz="16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Batang"/>
                          <a:cs typeface="Times New Roman"/>
                        </a:rPr>
                        <a:t>Примечание</a:t>
                      </a:r>
                      <a:endParaRPr lang="ru-RU" sz="1600" dirty="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683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Batang"/>
                          <a:cs typeface="Times New Roman"/>
                        </a:rPr>
                        <a:t>Закрепленные аудитории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Times New Roman"/>
                          <a:ea typeface="Batang"/>
                          <a:cs typeface="Times New Roman"/>
                        </a:rPr>
                        <a:t>№202</a:t>
                      </a:r>
                      <a:r>
                        <a:rPr lang="ru-RU" sz="1600" i="1" dirty="0">
                          <a:latin typeface="Times New Roman"/>
                          <a:ea typeface="Batang"/>
                          <a:cs typeface="Times New Roman"/>
                        </a:rPr>
                        <a:t>, 301, 304, 305, 306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latin typeface="Times New Roman"/>
                          <a:ea typeface="Batang"/>
                          <a:cs typeface="Times New Roman"/>
                        </a:rPr>
                        <a:t>5</a:t>
                      </a:r>
                      <a:endParaRPr lang="ru-RU" sz="1600" i="1" dirty="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i="1" dirty="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683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i="1" dirty="0" err="1">
                          <a:latin typeface="Times New Roman"/>
                          <a:ea typeface="Batang"/>
                          <a:cs typeface="Times New Roman"/>
                        </a:rPr>
                        <a:t>Мультимедийный</a:t>
                      </a:r>
                      <a:r>
                        <a:rPr lang="ru-RU" sz="1600" i="1" dirty="0">
                          <a:latin typeface="Times New Roman"/>
                          <a:ea typeface="Batang"/>
                          <a:cs typeface="Times New Roman"/>
                        </a:rPr>
                        <a:t> кабинет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Batang"/>
                          <a:cs typeface="Times New Roman"/>
                        </a:rPr>
                        <a:t>№ 307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Batang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Экран, проектор,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компьютер, принтер,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видеоплеер,  телевизор, музыкальный</a:t>
                      </a:r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центр)</a:t>
                      </a:r>
                      <a:endParaRPr lang="ru-RU" sz="1400" i="1" dirty="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20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Times New Roman"/>
                          <a:ea typeface="Batang"/>
                          <a:cs typeface="Times New Roman"/>
                        </a:rPr>
                        <a:t>Научно-методический </a:t>
                      </a:r>
                      <a:r>
                        <a:rPr lang="ru-RU" sz="1600" i="1" dirty="0">
                          <a:latin typeface="Times New Roman"/>
                          <a:ea typeface="Batang"/>
                          <a:cs typeface="Times New Roman"/>
                        </a:rPr>
                        <a:t>кабинет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Times New Roman"/>
                          <a:ea typeface="Batang"/>
                          <a:cs typeface="Times New Roman"/>
                        </a:rPr>
                        <a:t>Научно-методический </a:t>
                      </a:r>
                      <a:r>
                        <a:rPr lang="ru-RU" sz="1600" i="1" dirty="0">
                          <a:latin typeface="Times New Roman"/>
                          <a:ea typeface="Batang"/>
                          <a:cs typeface="Times New Roman"/>
                        </a:rPr>
                        <a:t>кабинет при кафедре ГЯиМП (ауд.№302)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Batang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224 ед. </a:t>
                      </a:r>
                      <a:r>
                        <a:rPr lang="ru-RU" sz="14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методических пособий, указаний, рекомендаций;</a:t>
                      </a:r>
                      <a:r>
                        <a:rPr lang="ru-RU" sz="1400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553 ед. </a:t>
                      </a:r>
                      <a:r>
                        <a:rPr lang="ru-RU" sz="1400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нем.яз.;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600 ед. </a:t>
                      </a:r>
                      <a:r>
                        <a:rPr lang="ru-RU" sz="1400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англ.яз.;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190 ед</a:t>
                      </a:r>
                      <a:r>
                        <a:rPr lang="ru-RU" sz="1400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по заруб лит.; </a:t>
                      </a:r>
                      <a:r>
                        <a:rPr lang="ru-RU" sz="1400" b="1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347 ед.</a:t>
                      </a:r>
                      <a:r>
                        <a:rPr lang="ru-RU" sz="1400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 </a:t>
                      </a:r>
                      <a:r>
                        <a:rPr lang="ru-RU" sz="1400" i="1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языкозн</a:t>
                      </a:r>
                      <a:r>
                        <a:rPr lang="ru-RU" sz="1400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и методике;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 словарей </a:t>
                      </a:r>
                      <a:r>
                        <a:rPr lang="ru-RU" sz="1400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</a:t>
                      </a:r>
                      <a:r>
                        <a:rPr lang="ru-RU" sz="1400" i="1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ин.яз</a:t>
                      </a:r>
                      <a:r>
                        <a:rPr lang="ru-RU" sz="1400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.;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501 ед. </a:t>
                      </a:r>
                      <a:r>
                        <a:rPr lang="ru-RU" sz="1400" b="0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книг</a:t>
                      </a:r>
                      <a:r>
                        <a:rPr lang="ru-RU" sz="1400" b="1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i="1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худож</a:t>
                      </a:r>
                      <a:r>
                        <a:rPr lang="ru-RU" sz="1400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r>
                        <a:rPr lang="ru-RU" sz="1400" i="1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лит-ры</a:t>
                      </a:r>
                      <a:r>
                        <a:rPr lang="ru-RU" sz="1400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 </a:t>
                      </a:r>
                      <a:r>
                        <a:rPr lang="ru-RU" sz="1400" i="1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ин.яз</a:t>
                      </a:r>
                      <a:r>
                        <a:rPr lang="ru-RU" sz="1400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.; </a:t>
                      </a:r>
                      <a:r>
                        <a:rPr lang="ru-RU" sz="1400" b="1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276 </a:t>
                      </a:r>
                      <a:r>
                        <a:rPr lang="ru-RU" sz="1400" i="1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ауди</a:t>
                      </a:r>
                      <a:r>
                        <a:rPr lang="ru-RU" sz="1400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и видеоматериалы.</a:t>
                      </a:r>
                      <a:endParaRPr lang="ru-RU" sz="1400" i="1" dirty="0">
                        <a:latin typeface="Times New Roman" pitchFamily="18" charset="0"/>
                        <a:ea typeface="Batang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882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Кадровое обеспечение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7" cy="3989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456023"/>
                <a:gridCol w="720080"/>
                <a:gridCol w="576064"/>
                <a:gridCol w="442390"/>
              </a:tblGrid>
              <a:tr h="98378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41" marR="91441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п/</a:t>
                      </a:r>
                      <a:r>
                        <a:rPr lang="ru-RU" sz="1400" i="1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4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Всего ППС на </a:t>
                      </a:r>
                      <a:r>
                        <a:rPr lang="ru-RU" sz="14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1.07.19</a:t>
                      </a:r>
                      <a:endParaRPr lang="ru-RU" sz="14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9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В том числе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% с ученой степенью, званием</a:t>
                      </a:r>
                    </a:p>
                  </a:txBody>
                  <a:tcPr marL="68580" marR="68580" marT="0" marB="0"/>
                </a:tc>
                <a:tc rowSpan="2"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Число </a:t>
                      </a:r>
                      <a:r>
                        <a:rPr lang="ru-RU" sz="1400" i="1" dirty="0" err="1">
                          <a:latin typeface="Times New Roman"/>
                          <a:ea typeface="Times New Roman"/>
                          <a:cs typeface="Times New Roman"/>
                        </a:rPr>
                        <a:t>защитив-ших</a:t>
                      </a: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 в текущем учебном году</a:t>
                      </a: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8378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41" marR="91441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Кол-во преподавателей (общ)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Из них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Кандидатов наук</a:t>
                      </a:r>
                    </a:p>
                  </a:txBody>
                  <a:tcPr marL="68580" marR="68580" marT="0" marB="0" vert="vert27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Из них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Докторов наук</a:t>
                      </a:r>
                    </a:p>
                  </a:txBody>
                  <a:tcPr marL="68580" marR="68580" marT="0" marB="0" vert="vert27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Из них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3768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i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Штатных сотрудников</a:t>
                      </a: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Совместителей</a:t>
                      </a:r>
                    </a:p>
                  </a:txBody>
                  <a:tcPr marL="68580" marR="68580" marT="0" marB="0" vert="vert27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Штатных сотрудников</a:t>
                      </a: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совместителей</a:t>
                      </a:r>
                    </a:p>
                  </a:txBody>
                  <a:tcPr marL="68580" marR="68580" marT="0" marB="0" vert="vert27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Штатных сотрудников</a:t>
                      </a: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совместителей</a:t>
                      </a:r>
                    </a:p>
                  </a:txBody>
                  <a:tcPr marL="68580" marR="68580" marT="0" marB="0" vert="vert27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кандидатские</a:t>
                      </a: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докторские</a:t>
                      </a:r>
                    </a:p>
                  </a:txBody>
                  <a:tcPr marL="68580" marR="68580" marT="0" marB="0" vert="vert270"/>
                </a:tc>
              </a:tr>
              <a:tr h="98378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6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Перспектива подготовки научных кадров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44824"/>
          <a:ext cx="8229598" cy="3433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384"/>
                <a:gridCol w="1080120"/>
                <a:gridCol w="449718"/>
                <a:gridCol w="631962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</a:tblGrid>
              <a:tr h="12306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Calibri"/>
                          <a:cs typeface="Times New Roman"/>
                        </a:rPr>
                        <a:t>№ п/</a:t>
                      </a:r>
                      <a:r>
                        <a:rPr lang="ru-RU" sz="1400" i="1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400" i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 dirty="0" err="1">
                          <a:latin typeface="Times New Roman"/>
                          <a:ea typeface="Calibri"/>
                          <a:cs typeface="Times New Roman"/>
                        </a:rPr>
                        <a:t>Наиме</a:t>
                      </a:r>
                      <a:r>
                        <a:rPr lang="ru-RU" sz="1400" i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i="1" dirty="0" err="1">
                          <a:latin typeface="Times New Roman"/>
                          <a:ea typeface="Calibri"/>
                          <a:cs typeface="Times New Roman"/>
                        </a:rPr>
                        <a:t>нование</a:t>
                      </a:r>
                      <a:r>
                        <a:rPr lang="ru-RU" sz="1400" i="1" dirty="0">
                          <a:latin typeface="Times New Roman"/>
                          <a:ea typeface="Calibri"/>
                          <a:cs typeface="Times New Roman"/>
                        </a:rPr>
                        <a:t> кафедры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Calibri"/>
                          <a:cs typeface="Times New Roman"/>
                        </a:rPr>
                        <a:t>Всего ППС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Calibri"/>
                          <a:cs typeface="Times New Roman"/>
                        </a:rPr>
                        <a:t>на 1.07</a:t>
                      </a: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Calibri"/>
                          <a:cs typeface="Times New Roman"/>
                        </a:rPr>
                        <a:t>Количество преподавателей без ученой степени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Calibri"/>
                          <a:cs typeface="Times New Roman"/>
                        </a:rPr>
                        <a:t>Количество аспирантов и соискателей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2301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Calibri"/>
                          <a:cs typeface="Times New Roman"/>
                        </a:rPr>
                        <a:t>германских языков и методики их преподавания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 dirty="0" smtClean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400" i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До 30 лет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30-50 лет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свыше 50 лет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1 год обучения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2 год обучения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3 год </a:t>
                      </a:r>
                      <a:r>
                        <a:rPr lang="ru-RU" sz="1600" i="1" dirty="0" err="1">
                          <a:latin typeface="Times New Roman"/>
                          <a:ea typeface="Calibri"/>
                          <a:cs typeface="Times New Roman"/>
                        </a:rPr>
                        <a:t>обуче</a:t>
                      </a:r>
                      <a:endParaRPr lang="ru-RU" sz="1600" i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err="1">
                          <a:latin typeface="Times New Roman"/>
                          <a:ea typeface="Calibri"/>
                          <a:cs typeface="Times New Roman"/>
                        </a:rPr>
                        <a:t>ния</a:t>
                      </a:r>
                      <a:endParaRPr lang="ru-RU" sz="1600" i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Times New Roman"/>
                          <a:ea typeface="Calibri"/>
                          <a:cs typeface="Times New Roman"/>
                        </a:rPr>
                        <a:t>4 год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Times New Roman"/>
                          <a:ea typeface="Calibri"/>
                          <a:cs typeface="Times New Roman"/>
                        </a:rPr>
                        <a:t>обуче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Times New Roman"/>
                          <a:ea typeface="Calibri"/>
                          <a:cs typeface="Times New Roman"/>
                        </a:rPr>
                        <a:t>ния</a:t>
                      </a:r>
                    </a:p>
                  </a:txBody>
                  <a:tcPr marL="68580" marR="68580" marT="0" marB="0"/>
                </a:tc>
              </a:tr>
              <a:tr h="12306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i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i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i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600" i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i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600" i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i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i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i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i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Миссия кафедры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57298"/>
            <a:ext cx="8572560" cy="4500594"/>
          </a:xfrm>
          <a:noFill/>
        </p:spPr>
        <p:txBody>
          <a:bodyPr>
            <a:normAutofit/>
          </a:bodyPr>
          <a:lstStyle/>
          <a:p>
            <a:pPr marL="0" indent="534988" algn="just">
              <a:buNone/>
            </a:pPr>
            <a:r>
              <a:rPr lang="ru-RU" sz="3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Обеспечение подготовки специалистов нового типа, обладающих знаниями и компетенциями </a:t>
            </a:r>
            <a:br>
              <a:rPr lang="ru-RU" sz="3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области иноязычной профессиональной и межкультурной коммуникации, а также создание единой образовательной платформы в </a:t>
            </a:r>
            <a:br>
              <a:rPr lang="ru-RU" sz="3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области иностранных языков, обеспечивающей преемственность и условия  для непрерывного обучения для всех уровней образования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b="1" i="1" dirty="0" smtClean="0"/>
              <a:t>  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ПРИНЦИПЫ РАЗВИТИЯ КАФЕДРЫ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Концепция развития кафедры Германских языков и методики их преподавания опирается на следующие основные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принципы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Принцип воспитания гармоничной личности,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готовой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реализации своей способности к творчеству.</a:t>
            </a:r>
          </a:p>
          <a:p>
            <a:pPr lvl="0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Принцип системности, т.е. ориентированность на взаимосвязь основных направлений деятельности кафедры: учебной, методической, научной, организационной, кадровой и воспитательной. </a:t>
            </a:r>
          </a:p>
          <a:p>
            <a:pPr lvl="0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Принцип непрерывной связи учебного процесса с научной работой кафедры.</a:t>
            </a:r>
          </a:p>
          <a:p>
            <a:pPr lvl="0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Принцип открытости структуры, планов, стратегии деятельности кафедры.</a:t>
            </a:r>
          </a:p>
          <a:p>
            <a:pPr lvl="0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Принцип разнообразия методов учебной и воспитательной работы.</a:t>
            </a:r>
          </a:p>
          <a:p>
            <a:pPr lvl="0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Принцип ответственности за обеспечение качественной подготовки студентов и слушателей по дисциплинам, закрепленным за кафедрой, обеспечение формирования компетенций, соответствующих потребностям рынка труда.</a:t>
            </a:r>
          </a:p>
          <a:p>
            <a:pPr lvl="0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Принцип корпоративности – создания духа единой команды, разделяющей цели и идеологию кафедры на основе закрепления и развития традиций и социальных ценностей, способствующих формированию чувства сопричастности общему делу, укреплению имиджа кафедры, удовлетворенности выполняемой работой и повышению ее эффективности.</a:t>
            </a:r>
          </a:p>
          <a:p>
            <a:pPr lvl="0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Принцип интеграции в учебное пространство и общественную жизнь вуза.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186766" cy="5340369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ЦЕЛЬ И ЗАДАЧИ РАЗВИТИЯ КАФЕДРЫ НА ПЕРСПЕКТИВУ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Основной целью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деятельности кафедры является практическое, научно-методическое, информационное и кадровое обеспечение процесса подготовки по иностранным языкам будущих специалистов, способствующее формированию их общекультурных и профессиональных компетенций.</a:t>
            </a:r>
          </a:p>
          <a:p>
            <a:pPr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достижения вышеназванной цели кафедра должна выполнять следующие задачи:</a:t>
            </a:r>
          </a:p>
          <a:p>
            <a:pPr lvl="0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совершенствование учебно-методической и научной базы кафедры;</a:t>
            </a:r>
          </a:p>
          <a:p>
            <a:pPr lvl="0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активное применение инновационных педагогических технологий, развитие творческого мышления студентов в целях совершенствования учебно-воспитательного процесса;</a:t>
            </a:r>
          </a:p>
          <a:p>
            <a:pPr lvl="0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использование в учебном процессе информационных технологий;</a:t>
            </a:r>
          </a:p>
          <a:p>
            <a:pPr lvl="0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открытие центра языкового образования;</a:t>
            </a:r>
          </a:p>
          <a:p>
            <a:pPr lvl="0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непрерывное повышение качества профессорско-преподавательского состава;</a:t>
            </a:r>
          </a:p>
          <a:p>
            <a:pPr lvl="0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организация научно-исследовательской работы студентов, приобщение обучаемых к методам научных исследований.</a:t>
            </a:r>
          </a:p>
          <a:p>
            <a:pPr lvl="0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открытие магистратуры по направлению подготовки «Педагогическое образование»;</a:t>
            </a:r>
          </a:p>
          <a:p>
            <a:pPr lvl="0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открытие центра языкового образования.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1739</TotalTime>
  <Words>1167</Words>
  <Application>Microsoft Office PowerPoint</Application>
  <PresentationFormat>Экран (4:3)</PresentationFormat>
  <Paragraphs>246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 СТРАТЕГИЯ РАЗВИТИЯ КАФЕДРЫ ГЯиМП 2018- 2022 гг.  </vt:lpstr>
      <vt:lpstr>Структура кафедры ГЯиМП</vt:lpstr>
      <vt:lpstr>На кафедре решаются следующие задачи:  </vt:lpstr>
      <vt:lpstr> Сведения  о материально-технической базе  и оснащенности образовательного процесса  </vt:lpstr>
      <vt:lpstr>Кадровое обеспечение</vt:lpstr>
      <vt:lpstr> Перспектива подготовки научных кадров </vt:lpstr>
      <vt:lpstr>Миссия кафедры</vt:lpstr>
      <vt:lpstr>Слайд 8</vt:lpstr>
      <vt:lpstr>Слайд 9</vt:lpstr>
      <vt:lpstr>Слайд 10</vt:lpstr>
      <vt:lpstr>Педагогическая практика</vt:lpstr>
      <vt:lpstr>Слайд 12</vt:lpstr>
      <vt:lpstr>Слайд 13</vt:lpstr>
      <vt:lpstr> НАУЧНО-ИССЛЕДОВАТЕЛЬСКАЯ РАБОТА КАФЕДРЫ  </vt:lpstr>
      <vt:lpstr> Научно-исследовательская работа студентов (НИРС) </vt:lpstr>
      <vt:lpstr>Студенческие научные кружки</vt:lpstr>
      <vt:lpstr>Международная деятельность:</vt:lpstr>
      <vt:lpstr>Филиалы кафедры:</vt:lpstr>
      <vt:lpstr>ПРОФОРИЕНТАЦИОННАЯ РАБОТА КАФЕДРЫ</vt:lpstr>
      <vt:lpstr>Слайд 20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 проделанной кафедрой иностранных языков (германских языков и методики их преподавания) работе,   в период с 2012 по 2017гг.</dc:title>
  <dc:creator>User</dc:creator>
  <cp:lastModifiedBy>User</cp:lastModifiedBy>
  <cp:revision>176</cp:revision>
  <dcterms:created xsi:type="dcterms:W3CDTF">2018-02-21T12:33:15Z</dcterms:created>
  <dcterms:modified xsi:type="dcterms:W3CDTF">2020-04-03T08:26:23Z</dcterms:modified>
</cp:coreProperties>
</file>